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0" d="100"/>
          <a:sy n="110" d="100"/>
        </p:scale>
        <p:origin x="2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99775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620340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82311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07354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639267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01844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4053756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097602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920845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854426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496823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766860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877129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151215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245458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44069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686473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378161515"/>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AAB50-D404-4AFD-B5C3-33A01CAF9175}"/>
              </a:ext>
            </a:extLst>
          </p:cNvPr>
          <p:cNvSpPr>
            <a:spLocks noGrp="1"/>
          </p:cNvSpPr>
          <p:nvPr>
            <p:ph type="ctrTitle"/>
          </p:nvPr>
        </p:nvSpPr>
        <p:spPr>
          <a:xfrm>
            <a:off x="1931425" y="2853811"/>
            <a:ext cx="8329151" cy="1952318"/>
          </a:xfrm>
        </p:spPr>
        <p:txBody>
          <a:bodyPr>
            <a:normAutofit fontScale="90000"/>
          </a:bodyPr>
          <a:lstStyle/>
          <a:p>
            <a:pPr algn="ctr"/>
            <a:r>
              <a:rPr kumimoji="1" lang="en-US" altLang="ja-JP" b="1" dirty="0">
                <a:solidFill>
                  <a:srgbClr val="FFFF00"/>
                </a:solidFill>
                <a:effectLst>
                  <a:outerShdw blurRad="38100" dist="38100" dir="2700000" algn="tl">
                    <a:srgbClr val="000000">
                      <a:alpha val="43137"/>
                    </a:srgbClr>
                  </a:outerShdw>
                </a:effectLst>
              </a:rPr>
              <a:t>Disclosure </a:t>
            </a:r>
            <a:r>
              <a:rPr kumimoji="1" lang="en-US" altLang="ja-JP" b="1">
                <a:solidFill>
                  <a:srgbClr val="FFFF00"/>
                </a:solidFill>
                <a:effectLst>
                  <a:outerShdw blurRad="38100" dist="38100" dir="2700000" algn="tl">
                    <a:srgbClr val="000000">
                      <a:alpha val="43137"/>
                    </a:srgbClr>
                  </a:outerShdw>
                </a:effectLst>
              </a:rPr>
              <a:t>of </a:t>
            </a:r>
            <a:br>
              <a:rPr kumimoji="1" lang="en-US" altLang="ja-JP" b="1">
                <a:solidFill>
                  <a:srgbClr val="FFFF00"/>
                </a:solidFill>
                <a:effectLst>
                  <a:outerShdw blurRad="38100" dist="38100" dir="2700000" algn="tl">
                    <a:srgbClr val="000000">
                      <a:alpha val="43137"/>
                    </a:srgbClr>
                  </a:outerShdw>
                </a:effectLst>
              </a:rPr>
            </a:br>
            <a:r>
              <a:rPr kumimoji="1" lang="en-US" altLang="ja-JP" b="1">
                <a:solidFill>
                  <a:srgbClr val="FFFF00"/>
                </a:solidFill>
                <a:effectLst>
                  <a:outerShdw blurRad="38100" dist="38100" dir="2700000" algn="tl">
                    <a:srgbClr val="000000">
                      <a:alpha val="43137"/>
                    </a:srgbClr>
                  </a:outerShdw>
                </a:effectLst>
              </a:rPr>
              <a:t>Conflict </a:t>
            </a:r>
            <a:r>
              <a:rPr kumimoji="1" lang="en-US" altLang="ja-JP" b="1" dirty="0">
                <a:solidFill>
                  <a:srgbClr val="FFFF00"/>
                </a:solidFill>
                <a:effectLst>
                  <a:outerShdw blurRad="38100" dist="38100" dir="2700000" algn="tl">
                    <a:srgbClr val="000000">
                      <a:alpha val="43137"/>
                    </a:srgbClr>
                  </a:outerShdw>
                </a:effectLst>
              </a:rPr>
              <a:t>of Interest</a:t>
            </a:r>
            <a:br>
              <a:rPr kumimoji="1" lang="en-US" altLang="ja-JP" dirty="0"/>
            </a:br>
            <a:br>
              <a:rPr kumimoji="1" lang="en-US" altLang="ja-JP" dirty="0"/>
            </a:br>
            <a:r>
              <a:rPr lang="en-US" altLang="ja-JP" sz="3000" b="1" dirty="0">
                <a:effectLst>
                  <a:outerShdw blurRad="38100" dist="38100" dir="2700000" algn="tl">
                    <a:srgbClr val="000000">
                      <a:alpha val="43137"/>
                    </a:srgbClr>
                  </a:outerShdw>
                </a:effectLst>
              </a:rPr>
              <a:t>We have nothing to declare for this study.</a:t>
            </a:r>
            <a:endParaRPr kumimoji="1" lang="ja-JP" altLang="en-US" b="1" dirty="0">
              <a:effectLst>
                <a:outerShdw blurRad="38100" dist="38100" dir="2700000" algn="tl">
                  <a:srgbClr val="000000">
                    <a:alpha val="43137"/>
                  </a:srgbClr>
                </a:outerShdw>
              </a:effectLst>
            </a:endParaRPr>
          </a:p>
        </p:txBody>
      </p:sp>
      <p:sp>
        <p:nvSpPr>
          <p:cNvPr id="3" name="字幕 2">
            <a:extLst>
              <a:ext uri="{FF2B5EF4-FFF2-40B4-BE49-F238E27FC236}">
                <a16:creationId xmlns:a16="http://schemas.microsoft.com/office/drawing/2014/main" id="{09CD80CE-7952-4E7D-B995-6DB36FA804A0}"/>
              </a:ext>
            </a:extLst>
          </p:cNvPr>
          <p:cNvSpPr>
            <a:spLocks noGrp="1"/>
          </p:cNvSpPr>
          <p:nvPr>
            <p:ph type="subTitle" idx="1"/>
          </p:nvPr>
        </p:nvSpPr>
        <p:spPr>
          <a:xfrm>
            <a:off x="2556136" y="4483098"/>
            <a:ext cx="6619244" cy="646065"/>
          </a:xfrm>
        </p:spPr>
        <p:txBody>
          <a:bodyPr/>
          <a:lstStyle/>
          <a:p>
            <a:endParaRPr kumimoji="1" lang="ja-JP" altLang="en-US" dirty="0"/>
          </a:p>
        </p:txBody>
      </p:sp>
      <p:pic>
        <p:nvPicPr>
          <p:cNvPr id="4" name="図 3">
            <a:extLst>
              <a:ext uri="{FF2B5EF4-FFF2-40B4-BE49-F238E27FC236}">
                <a16:creationId xmlns:a16="http://schemas.microsoft.com/office/drawing/2014/main" id="{251E7DED-A3BA-381B-081F-1818043CB88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40123" y="233465"/>
            <a:ext cx="7711753" cy="1250234"/>
          </a:xfrm>
          <a:prstGeom prst="rect">
            <a:avLst/>
          </a:prstGeom>
          <a:noFill/>
        </p:spPr>
      </p:pic>
    </p:spTree>
    <p:extLst>
      <p:ext uri="{BB962C8B-B14F-4D97-AF65-F5344CB8AC3E}">
        <p14:creationId xmlns:p14="http://schemas.microsoft.com/office/powerpoint/2010/main" val="302618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AAB50-D404-4AFD-B5C3-33A01CAF9175}"/>
              </a:ext>
            </a:extLst>
          </p:cNvPr>
          <p:cNvSpPr>
            <a:spLocks noGrp="1"/>
          </p:cNvSpPr>
          <p:nvPr>
            <p:ph type="ctrTitle"/>
          </p:nvPr>
        </p:nvSpPr>
        <p:spPr>
          <a:xfrm>
            <a:off x="2184912" y="4005860"/>
            <a:ext cx="7822175" cy="1952318"/>
          </a:xfrm>
        </p:spPr>
        <p:txBody>
          <a:bodyPr>
            <a:normAutofit fontScale="90000"/>
          </a:bodyPr>
          <a:lstStyle/>
          <a:p>
            <a:r>
              <a:rPr kumimoji="1" lang="en-US" altLang="ja-JP" b="1" dirty="0">
                <a:solidFill>
                  <a:srgbClr val="FFFF00"/>
                </a:solidFill>
                <a:effectLst>
                  <a:outerShdw blurRad="38100" dist="38100" dir="2700000" algn="tl">
                    <a:srgbClr val="000000">
                      <a:alpha val="43137"/>
                    </a:srgbClr>
                  </a:outerShdw>
                </a:effectLst>
              </a:rPr>
              <a:t>Disclosure of </a:t>
            </a:r>
            <a:br>
              <a:rPr kumimoji="1" lang="en-US" altLang="ja-JP" b="1" dirty="0">
                <a:solidFill>
                  <a:srgbClr val="FFFF00"/>
                </a:solidFill>
                <a:effectLst>
                  <a:outerShdw blurRad="38100" dist="38100" dir="2700000" algn="tl">
                    <a:srgbClr val="000000">
                      <a:alpha val="43137"/>
                    </a:srgbClr>
                  </a:outerShdw>
                </a:effectLst>
              </a:rPr>
            </a:br>
            <a:r>
              <a:rPr kumimoji="1" lang="en-US" altLang="ja-JP" b="1" dirty="0">
                <a:solidFill>
                  <a:srgbClr val="FFFF00"/>
                </a:solidFill>
                <a:effectLst>
                  <a:outerShdw blurRad="38100" dist="38100" dir="2700000" algn="tl">
                    <a:srgbClr val="000000">
                      <a:alpha val="43137"/>
                    </a:srgbClr>
                  </a:outerShdw>
                </a:effectLst>
              </a:rPr>
              <a:t>Conflict of Interest</a:t>
            </a:r>
            <a:br>
              <a:rPr kumimoji="1" lang="en-US" altLang="ja-JP" dirty="0"/>
            </a:br>
            <a:r>
              <a:rPr lang="en-US" altLang="ja-JP" sz="2100" dirty="0">
                <a:solidFill>
                  <a:schemeClr val="bg1"/>
                </a:solidFill>
              </a:rPr>
              <a:t>&lt;Examples&gt;</a:t>
            </a:r>
            <a:br>
              <a:rPr lang="en-US" altLang="ja-JP" sz="2100" dirty="0">
                <a:solidFill>
                  <a:schemeClr val="bg1"/>
                </a:solidFill>
              </a:rPr>
            </a:br>
            <a:r>
              <a:rPr lang="ja-JP" altLang="en-US" sz="2100" dirty="0">
                <a:solidFill>
                  <a:schemeClr val="bg1"/>
                </a:solidFill>
              </a:rPr>
              <a:t>・</a:t>
            </a:r>
            <a:r>
              <a:rPr lang="en-US" altLang="ja-JP" sz="2100" dirty="0">
                <a:solidFill>
                  <a:schemeClr val="bg1"/>
                </a:solidFill>
              </a:rPr>
              <a:t>This study was supported in part by the a research grant from </a:t>
            </a:r>
            <a:r>
              <a:rPr lang="ja-JP" altLang="en-US" sz="2100" dirty="0">
                <a:solidFill>
                  <a:schemeClr val="bg1"/>
                </a:solidFill>
              </a:rPr>
              <a:t>　　</a:t>
            </a:r>
            <a:r>
              <a:rPr lang="en-US" altLang="ja-JP" sz="2100" dirty="0">
                <a:solidFill>
                  <a:schemeClr val="bg1"/>
                </a:solidFill>
              </a:rPr>
              <a:t>XXX corporation, Chiba, Japan.</a:t>
            </a:r>
            <a:br>
              <a:rPr lang="en-US" altLang="ja-JP" sz="2100" dirty="0">
                <a:solidFill>
                  <a:schemeClr val="bg1"/>
                </a:solidFill>
              </a:rPr>
            </a:br>
            <a:r>
              <a:rPr lang="ja-JP" altLang="en-US" sz="2100" dirty="0">
                <a:solidFill>
                  <a:schemeClr val="bg1"/>
                </a:solidFill>
              </a:rPr>
              <a:t>・</a:t>
            </a:r>
            <a:r>
              <a:rPr lang="en-US" altLang="ja-JP" sz="2100" dirty="0">
                <a:solidFill>
                  <a:schemeClr val="bg1"/>
                </a:solidFill>
              </a:rPr>
              <a:t>Authors AA and BB are employee of XXX corporation, Tokyo, Japan.</a:t>
            </a:r>
            <a:br>
              <a:rPr lang="en-US" altLang="ja-JP" sz="2100" dirty="0">
                <a:solidFill>
                  <a:schemeClr val="bg1"/>
                </a:solidFill>
              </a:rPr>
            </a:br>
            <a:r>
              <a:rPr lang="ja-JP" altLang="en-US" sz="2100" dirty="0">
                <a:solidFill>
                  <a:schemeClr val="bg1"/>
                </a:solidFill>
              </a:rPr>
              <a:t>・</a:t>
            </a:r>
            <a:r>
              <a:rPr lang="en-US" altLang="ja-JP" sz="2100" dirty="0">
                <a:solidFill>
                  <a:schemeClr val="bg1"/>
                </a:solidFill>
              </a:rPr>
              <a:t>Device (Product name) used in this study was provided by XXX corporation, Osaka, Japan. </a:t>
            </a:r>
            <a:br>
              <a:rPr lang="en-US" altLang="ja-JP" sz="2100" dirty="0">
                <a:solidFill>
                  <a:schemeClr val="bg1"/>
                </a:solidFill>
              </a:rPr>
            </a:br>
            <a:endParaRPr kumimoji="1" lang="ja-JP" altLang="en-US" b="1" dirty="0">
              <a:effectLst>
                <a:outerShdw blurRad="38100" dist="38100" dir="2700000" algn="tl">
                  <a:srgbClr val="000000">
                    <a:alpha val="43137"/>
                  </a:srgbClr>
                </a:outerShdw>
              </a:effectLst>
            </a:endParaRPr>
          </a:p>
        </p:txBody>
      </p:sp>
      <p:pic>
        <p:nvPicPr>
          <p:cNvPr id="4" name="図 3">
            <a:extLst>
              <a:ext uri="{FF2B5EF4-FFF2-40B4-BE49-F238E27FC236}">
                <a16:creationId xmlns:a16="http://schemas.microsoft.com/office/drawing/2014/main" id="{9CAC996E-CE2C-328E-04CA-4D9945F0F09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04443" y="177011"/>
            <a:ext cx="7194632" cy="1166398"/>
          </a:xfrm>
          <a:prstGeom prst="rect">
            <a:avLst/>
          </a:prstGeom>
          <a:noFill/>
        </p:spPr>
      </p:pic>
    </p:spTree>
    <p:extLst>
      <p:ext uri="{BB962C8B-B14F-4D97-AF65-F5344CB8AC3E}">
        <p14:creationId xmlns:p14="http://schemas.microsoft.com/office/powerpoint/2010/main" val="2595621989"/>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11</TotalTime>
  <Words>86</Words>
  <Application>Microsoft Office PowerPoint</Application>
  <PresentationFormat>ワイド画面</PresentationFormat>
  <Paragraphs>2</Paragraphs>
  <Slides>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Century Gothic</vt:lpstr>
      <vt:lpstr>Wingdings 3</vt:lpstr>
      <vt:lpstr>スライス</vt:lpstr>
      <vt:lpstr>Disclosure of  Conflict of Interest  We have nothing to declare for this study.</vt:lpstr>
      <vt:lpstr>Disclosure of  Conflict of Interest &lt;Examples&gt; ・This study was supported in part by the a research grant from 　　XXX corporation, Chiba, Japan. ・Authors AA and BB are employee of XXX corporation, Tokyo, Japan. ・Device (Product name) used in this study was provided by XXX corporation, Osaka,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of Conflict of Interest  We have nothing to declare for this study.</dc:title>
  <dc:creator>user1</dc:creator>
  <cp:lastModifiedBy>サポート アカデミア</cp:lastModifiedBy>
  <cp:revision>13</cp:revision>
  <dcterms:created xsi:type="dcterms:W3CDTF">2021-07-28T03:08:54Z</dcterms:created>
  <dcterms:modified xsi:type="dcterms:W3CDTF">2024-08-07T16:22:14Z</dcterms:modified>
</cp:coreProperties>
</file>